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1B9D7E5-CA21-402C-9C44-B4537FEAEFE9}" type="datetimeFigureOut">
              <a:rPr lang="en-US" smtClean="0"/>
              <a:pPr/>
              <a:t>6/27/2015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52A27F2-6FBD-4FD7-872B-EBB01F63462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B9D7E5-CA21-402C-9C44-B4537FEAEFE9}" type="datetimeFigureOut">
              <a:rPr lang="en-US" smtClean="0"/>
              <a:pPr/>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A27F2-6FBD-4FD7-872B-EBB01F6346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B9D7E5-CA21-402C-9C44-B4537FEAEFE9}" type="datetimeFigureOut">
              <a:rPr lang="en-US" smtClean="0"/>
              <a:pPr/>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A27F2-6FBD-4FD7-872B-EBB01F6346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B9D7E5-CA21-402C-9C44-B4537FEAEFE9}" type="datetimeFigureOut">
              <a:rPr lang="en-US" smtClean="0"/>
              <a:pPr/>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A27F2-6FBD-4FD7-872B-EBB01F6346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B9D7E5-CA21-402C-9C44-B4537FEAEFE9}" type="datetimeFigureOut">
              <a:rPr lang="en-US" smtClean="0"/>
              <a:pPr/>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52A27F2-6FBD-4FD7-872B-EBB01F6346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B9D7E5-CA21-402C-9C44-B4537FEAEFE9}" type="datetimeFigureOut">
              <a:rPr lang="en-US" smtClean="0"/>
              <a:pPr/>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A27F2-6FBD-4FD7-872B-EBB01F6346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1B9D7E5-CA21-402C-9C44-B4537FEAEFE9}" type="datetimeFigureOut">
              <a:rPr lang="en-US" smtClean="0"/>
              <a:pPr/>
              <a:t>6/27/2015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A27F2-6FBD-4FD7-872B-EBB01F6346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B9D7E5-CA21-402C-9C44-B4537FEAEFE9}" type="datetimeFigureOut">
              <a:rPr lang="en-US" smtClean="0"/>
              <a:pPr/>
              <a:t>6/27/2015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A27F2-6FBD-4FD7-872B-EBB01F6346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9D7E5-CA21-402C-9C44-B4537FEAEFE9}" type="datetimeFigureOut">
              <a:rPr lang="en-US" smtClean="0"/>
              <a:pPr/>
              <a:t>6/27/2015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A27F2-6FBD-4FD7-872B-EBB01F6346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B9D7E5-CA21-402C-9C44-B4537FEAEFE9}" type="datetimeFigureOut">
              <a:rPr lang="en-US" smtClean="0"/>
              <a:pPr/>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A27F2-6FBD-4FD7-872B-EBB01F6346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B9D7E5-CA21-402C-9C44-B4537FEAEFE9}" type="datetimeFigureOut">
              <a:rPr lang="en-US" smtClean="0"/>
              <a:pPr/>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A27F2-6FBD-4FD7-872B-EBB01F6346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1B9D7E5-CA21-402C-9C44-B4537FEAEFE9}" type="datetimeFigureOut">
              <a:rPr lang="en-US" smtClean="0"/>
              <a:pPr/>
              <a:t>6/27/2015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52A27F2-6FBD-4FD7-872B-EBB01F63462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914400"/>
          </a:xfrm>
        </p:spPr>
        <p:txBody>
          <a:bodyPr>
            <a:noAutofit/>
          </a:bodyPr>
          <a:lstStyle/>
          <a:p>
            <a:r>
              <a:rPr lang="en-US" sz="5400" dirty="0" err="1" smtClean="0">
                <a:solidFill>
                  <a:srgbClr val="FF0000"/>
                </a:solidFill>
              </a:rPr>
              <a:t>dISPERSION</a:t>
            </a:r>
            <a:endParaRPr lang="en-US" sz="5400" dirty="0">
              <a:solidFill>
                <a:srgbClr val="FF0000"/>
              </a:solidFill>
            </a:endParaRPr>
          </a:p>
        </p:txBody>
      </p:sp>
      <p:sp>
        <p:nvSpPr>
          <p:cNvPr id="3" name="Subtitle 2"/>
          <p:cNvSpPr>
            <a:spLocks noGrp="1"/>
          </p:cNvSpPr>
          <p:nvPr>
            <p:ph type="subTitle" idx="1"/>
          </p:nvPr>
        </p:nvSpPr>
        <p:spPr>
          <a:xfrm>
            <a:off x="1295400" y="1371600"/>
            <a:ext cx="6400800" cy="706902"/>
          </a:xfrm>
        </p:spPr>
        <p:txBody>
          <a:bodyPr>
            <a:normAutofit lnSpcReduction="10000"/>
          </a:bodyPr>
          <a:lstStyle/>
          <a:p>
            <a:r>
              <a:rPr lang="en-US" sz="4400" b="1" dirty="0" smtClean="0">
                <a:solidFill>
                  <a:srgbClr val="002060"/>
                </a:solidFill>
              </a:rPr>
              <a:t>Dispersion by A Prism</a:t>
            </a:r>
            <a:endParaRPr lang="en-US" sz="4400" b="1" dirty="0">
              <a:solidFill>
                <a:srgbClr val="002060"/>
              </a:solidFill>
            </a:endParaRPr>
          </a:p>
        </p:txBody>
      </p:sp>
      <p:pic>
        <p:nvPicPr>
          <p:cNvPr id="1026" name="Picture 2"/>
          <p:cNvPicPr>
            <a:picLocks noChangeAspect="1" noChangeArrowheads="1"/>
          </p:cNvPicPr>
          <p:nvPr/>
        </p:nvPicPr>
        <p:blipFill>
          <a:blip r:embed="rId2"/>
          <a:srcRect/>
          <a:stretch>
            <a:fillRect/>
          </a:stretch>
        </p:blipFill>
        <p:spPr bwMode="auto">
          <a:xfrm>
            <a:off x="457200" y="2362200"/>
            <a:ext cx="8287460" cy="4038600"/>
          </a:xfrm>
          <a:prstGeom prst="rect">
            <a:avLst/>
          </a:prstGeom>
          <a:noFill/>
          <a:ln w="9525">
            <a:noFill/>
            <a:miter lim="800000"/>
            <a:headEnd/>
            <a:tailEnd/>
          </a:ln>
          <a:effectLst/>
        </p:spPr>
      </p:pic>
    </p:spTree>
  </p:cSld>
  <p:clrMapOvr>
    <a:masterClrMapping/>
  </p:clrMapOvr>
  <p:transition advTm="150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04800"/>
            <a:ext cx="8839200" cy="6324600"/>
          </a:xfrm>
        </p:spPr>
        <p:txBody>
          <a:bodyPr>
            <a:noAutofit/>
          </a:bodyPr>
          <a:lstStyle/>
          <a:p>
            <a:pPr algn="l"/>
            <a:r>
              <a:rPr lang="en-US" sz="3200" b="1" dirty="0" smtClean="0">
                <a:solidFill>
                  <a:srgbClr val="FFFF00"/>
                </a:solidFill>
              </a:rPr>
              <a:t>The total deviation for the violet rays is given by </a:t>
            </a:r>
          </a:p>
          <a:p>
            <a:r>
              <a:rPr lang="en-US" sz="3200" b="1" dirty="0" smtClean="0">
                <a:sym typeface="Symbol"/>
              </a:rPr>
              <a:t></a:t>
            </a:r>
            <a:r>
              <a:rPr lang="en-US" sz="3200" b="1" i="1" baseline="-25000" dirty="0" smtClean="0"/>
              <a:t>V</a:t>
            </a:r>
            <a:r>
              <a:rPr lang="en-US" sz="3200" b="1" dirty="0" smtClean="0"/>
              <a:t> = (</a:t>
            </a:r>
            <a:r>
              <a:rPr lang="en-US" sz="3200" b="1" dirty="0" smtClean="0">
                <a:sym typeface="Symbol"/>
              </a:rPr>
              <a:t></a:t>
            </a:r>
            <a:r>
              <a:rPr lang="en-US" sz="3200" b="1" i="1" baseline="-25000" dirty="0" smtClean="0"/>
              <a:t>V</a:t>
            </a:r>
            <a:r>
              <a:rPr lang="en-US" sz="3200" b="1" dirty="0" smtClean="0"/>
              <a:t> – 1) </a:t>
            </a:r>
            <a:r>
              <a:rPr lang="en-US" sz="3200" b="1" i="1" dirty="0" smtClean="0"/>
              <a:t>A</a:t>
            </a:r>
            <a:r>
              <a:rPr lang="en-US" sz="3200" b="1" dirty="0" smtClean="0"/>
              <a:t> + (</a:t>
            </a:r>
            <a:r>
              <a:rPr lang="en-US" sz="3200" b="1" dirty="0" smtClean="0">
                <a:sym typeface="Symbol"/>
              </a:rPr>
              <a:t></a:t>
            </a:r>
            <a:r>
              <a:rPr lang="en-US" sz="3200" b="1" i="1" baseline="-25000" dirty="0" smtClean="0"/>
              <a:t>V</a:t>
            </a:r>
            <a:r>
              <a:rPr lang="en-US" sz="3200" b="1" dirty="0" smtClean="0"/>
              <a:t>’ – 1) </a:t>
            </a:r>
            <a:r>
              <a:rPr lang="en-US" sz="3200" b="1" i="1" dirty="0" smtClean="0"/>
              <a:t>A</a:t>
            </a:r>
            <a:r>
              <a:rPr lang="en-US" sz="3200" b="1" dirty="0" smtClean="0"/>
              <a:t>’</a:t>
            </a:r>
          </a:p>
          <a:p>
            <a:pPr algn="l"/>
            <a:r>
              <a:rPr lang="en-US" sz="3200" b="1" dirty="0" smtClean="0">
                <a:solidFill>
                  <a:srgbClr val="FFFF00"/>
                </a:solidFill>
              </a:rPr>
              <a:t>The total deviation for the red rays is given by</a:t>
            </a:r>
            <a:r>
              <a:rPr lang="en-US" sz="3200" b="1" dirty="0" smtClean="0"/>
              <a:t> </a:t>
            </a:r>
          </a:p>
          <a:p>
            <a:r>
              <a:rPr lang="en-US" sz="3200" b="1" dirty="0" smtClean="0">
                <a:sym typeface="Symbol"/>
              </a:rPr>
              <a:t></a:t>
            </a:r>
            <a:r>
              <a:rPr lang="en-US" sz="3200" b="1" i="1" baseline="-25000" dirty="0" smtClean="0">
                <a:sym typeface="Symbol"/>
              </a:rPr>
              <a:t>R</a:t>
            </a:r>
            <a:r>
              <a:rPr lang="en-US" sz="3200" b="1" dirty="0" smtClean="0"/>
              <a:t> </a:t>
            </a:r>
            <a:r>
              <a:rPr lang="en-US" sz="3200" b="1" dirty="0" smtClean="0"/>
              <a:t>= (</a:t>
            </a:r>
            <a:r>
              <a:rPr lang="en-US" sz="3200" b="1" dirty="0" smtClean="0">
                <a:sym typeface="Symbol"/>
              </a:rPr>
              <a:t></a:t>
            </a:r>
            <a:r>
              <a:rPr lang="en-US" sz="3200" b="1" i="1" baseline="-25000" dirty="0" smtClean="0"/>
              <a:t>R</a:t>
            </a:r>
            <a:r>
              <a:rPr lang="en-US" sz="3200" b="1" dirty="0" smtClean="0"/>
              <a:t> </a:t>
            </a:r>
            <a:r>
              <a:rPr lang="en-US" sz="3200" b="1" dirty="0" smtClean="0"/>
              <a:t>– 1) </a:t>
            </a:r>
            <a:r>
              <a:rPr lang="en-US" sz="3200" b="1" i="1" dirty="0" smtClean="0"/>
              <a:t>A</a:t>
            </a:r>
            <a:r>
              <a:rPr lang="en-US" sz="3200" b="1" dirty="0" smtClean="0"/>
              <a:t> + (</a:t>
            </a:r>
            <a:r>
              <a:rPr lang="en-US" sz="3200" b="1" dirty="0" smtClean="0">
                <a:sym typeface="Symbol"/>
              </a:rPr>
              <a:t></a:t>
            </a:r>
            <a:r>
              <a:rPr lang="en-US" sz="3200" b="1" i="1" baseline="-25000" dirty="0" smtClean="0">
                <a:sym typeface="Symbol"/>
              </a:rPr>
              <a:t>R</a:t>
            </a:r>
            <a:r>
              <a:rPr lang="en-US" sz="3200" b="1" dirty="0" smtClean="0"/>
              <a:t>’ </a:t>
            </a:r>
            <a:r>
              <a:rPr lang="en-US" sz="3200" b="1" dirty="0" smtClean="0"/>
              <a:t>– 1) </a:t>
            </a:r>
            <a:r>
              <a:rPr lang="en-US" sz="3200" b="1" i="1" dirty="0" smtClean="0"/>
              <a:t>A</a:t>
            </a:r>
            <a:r>
              <a:rPr lang="en-US" sz="3200" b="1" dirty="0" smtClean="0"/>
              <a:t>’</a:t>
            </a:r>
          </a:p>
          <a:p>
            <a:pPr algn="l"/>
            <a:r>
              <a:rPr lang="en-US" sz="3200" b="1" dirty="0" smtClean="0">
                <a:solidFill>
                  <a:srgbClr val="FFFF00"/>
                </a:solidFill>
              </a:rPr>
              <a:t>Hence the total dispersion is equal to</a:t>
            </a:r>
            <a:endParaRPr lang="en-US" sz="3200" b="1" dirty="0" smtClean="0">
              <a:solidFill>
                <a:srgbClr val="FFFF00"/>
              </a:solidFill>
            </a:endParaRPr>
          </a:p>
          <a:p>
            <a:r>
              <a:rPr lang="en-US" sz="3200" b="1" dirty="0" smtClean="0">
                <a:sym typeface="Symbol"/>
              </a:rPr>
              <a:t></a:t>
            </a:r>
            <a:r>
              <a:rPr lang="en-US" sz="3200" b="1" i="1" baseline="-25000" dirty="0" smtClean="0">
                <a:sym typeface="Symbol"/>
              </a:rPr>
              <a:t>V </a:t>
            </a:r>
            <a:r>
              <a:rPr lang="en-US" sz="3200" b="1" dirty="0" smtClean="0"/>
              <a:t>- </a:t>
            </a:r>
            <a:r>
              <a:rPr lang="en-US" sz="3200" b="1" dirty="0" smtClean="0">
                <a:sym typeface="Symbol"/>
              </a:rPr>
              <a:t></a:t>
            </a:r>
            <a:r>
              <a:rPr lang="en-US" sz="3200" b="1" i="1" baseline="-25000" dirty="0" smtClean="0">
                <a:sym typeface="Symbol"/>
              </a:rPr>
              <a:t>R</a:t>
            </a:r>
            <a:r>
              <a:rPr lang="en-US" sz="3200" b="1" dirty="0" smtClean="0"/>
              <a:t> = </a:t>
            </a:r>
            <a:r>
              <a:rPr lang="en-US" sz="3200" b="1" dirty="0" smtClean="0"/>
              <a:t>(</a:t>
            </a:r>
            <a:r>
              <a:rPr lang="en-US" sz="3200" b="1" dirty="0" smtClean="0">
                <a:sym typeface="Symbol"/>
              </a:rPr>
              <a:t></a:t>
            </a:r>
            <a:r>
              <a:rPr lang="en-US" sz="3200" b="1" i="1" baseline="-25000" dirty="0" smtClean="0"/>
              <a:t>V</a:t>
            </a:r>
            <a:r>
              <a:rPr lang="en-US" sz="3200" b="1" dirty="0" smtClean="0"/>
              <a:t> </a:t>
            </a:r>
            <a:r>
              <a:rPr lang="en-US" sz="3200" b="1" dirty="0" smtClean="0"/>
              <a:t>– </a:t>
            </a:r>
            <a:r>
              <a:rPr lang="en-US" sz="3200" b="1" dirty="0" smtClean="0">
                <a:sym typeface="Symbol"/>
              </a:rPr>
              <a:t></a:t>
            </a:r>
            <a:r>
              <a:rPr lang="en-US" sz="3200" b="1" i="1" baseline="-25000" dirty="0" smtClean="0">
                <a:sym typeface="Symbol"/>
              </a:rPr>
              <a:t>R</a:t>
            </a:r>
            <a:r>
              <a:rPr lang="en-US" sz="3200" b="1" dirty="0" smtClean="0"/>
              <a:t>) </a:t>
            </a:r>
            <a:r>
              <a:rPr lang="en-US" sz="3200" b="1" i="1" dirty="0" smtClean="0"/>
              <a:t>A</a:t>
            </a:r>
            <a:r>
              <a:rPr lang="en-US" sz="3200" b="1" dirty="0" smtClean="0"/>
              <a:t> + (</a:t>
            </a:r>
            <a:r>
              <a:rPr lang="en-US" sz="3200" b="1" dirty="0" smtClean="0">
                <a:sym typeface="Symbol"/>
              </a:rPr>
              <a:t></a:t>
            </a:r>
            <a:r>
              <a:rPr lang="en-US" sz="3200" b="1" i="1" baseline="-25000" dirty="0" smtClean="0">
                <a:sym typeface="Symbol"/>
              </a:rPr>
              <a:t>V</a:t>
            </a:r>
            <a:r>
              <a:rPr lang="en-US" sz="3200" b="1" dirty="0" smtClean="0"/>
              <a:t>’ </a:t>
            </a:r>
            <a:r>
              <a:rPr lang="en-US" sz="3200" b="1" dirty="0" smtClean="0"/>
              <a:t>– </a:t>
            </a:r>
            <a:r>
              <a:rPr lang="en-US" sz="3200" b="1" dirty="0" smtClean="0">
                <a:sym typeface="Symbol"/>
              </a:rPr>
              <a:t></a:t>
            </a:r>
            <a:r>
              <a:rPr lang="en-US" sz="3200" b="1" i="1" baseline="-25000" dirty="0" smtClean="0"/>
              <a:t>V</a:t>
            </a:r>
            <a:r>
              <a:rPr lang="en-US" sz="3200" b="1" i="1" baseline="30000" dirty="0" smtClean="0"/>
              <a:t>’ </a:t>
            </a:r>
            <a:r>
              <a:rPr lang="en-US" sz="3200" b="1" dirty="0" smtClean="0"/>
              <a:t>) </a:t>
            </a:r>
            <a:r>
              <a:rPr lang="en-US" sz="3200" b="1" i="1" dirty="0" smtClean="0"/>
              <a:t>A</a:t>
            </a:r>
            <a:r>
              <a:rPr lang="en-US" sz="3200" b="1" dirty="0" smtClean="0"/>
              <a:t>’</a:t>
            </a:r>
          </a:p>
          <a:p>
            <a:pPr algn="l"/>
            <a:r>
              <a:rPr lang="en-US" sz="3200" b="1" dirty="0" smtClean="0">
                <a:solidFill>
                  <a:srgbClr val="FFFF00"/>
                </a:solidFill>
              </a:rPr>
              <a:t>It follows from that</a:t>
            </a:r>
            <a:endParaRPr lang="en-US" sz="3200" b="1" dirty="0" smtClean="0">
              <a:solidFill>
                <a:srgbClr val="FFFF00"/>
              </a:solidFill>
            </a:endParaRPr>
          </a:p>
          <a:p>
            <a:r>
              <a:rPr lang="en-US" sz="3200" b="1" dirty="0" smtClean="0">
                <a:sym typeface="Symbol"/>
              </a:rPr>
              <a:t></a:t>
            </a:r>
            <a:r>
              <a:rPr lang="en-US" sz="3200" b="1" i="1" baseline="-25000" dirty="0" smtClean="0">
                <a:sym typeface="Symbol"/>
              </a:rPr>
              <a:t>V </a:t>
            </a:r>
            <a:r>
              <a:rPr lang="en-US" sz="3200" b="1" dirty="0" smtClean="0"/>
              <a:t>- </a:t>
            </a:r>
            <a:r>
              <a:rPr lang="en-US" sz="3200" b="1" dirty="0" smtClean="0">
                <a:sym typeface="Symbol"/>
              </a:rPr>
              <a:t></a:t>
            </a:r>
            <a:r>
              <a:rPr lang="en-US" sz="3200" b="1" i="1" baseline="-25000" dirty="0" smtClean="0">
                <a:sym typeface="Symbol"/>
              </a:rPr>
              <a:t>R</a:t>
            </a:r>
            <a:r>
              <a:rPr lang="en-US" sz="3200" b="1" dirty="0" smtClean="0"/>
              <a:t> = </a:t>
            </a:r>
            <a:r>
              <a:rPr lang="en-US" sz="3200" b="1" dirty="0" smtClean="0"/>
              <a:t>(</a:t>
            </a:r>
            <a:r>
              <a:rPr lang="en-US" sz="3200" b="1" dirty="0" smtClean="0">
                <a:sym typeface="Symbol"/>
              </a:rPr>
              <a:t></a:t>
            </a:r>
            <a:r>
              <a:rPr lang="en-US" sz="3200" b="1" dirty="0" smtClean="0"/>
              <a:t> </a:t>
            </a:r>
            <a:r>
              <a:rPr lang="en-US" sz="3200" b="1" dirty="0" smtClean="0"/>
              <a:t>– </a:t>
            </a:r>
            <a:r>
              <a:rPr lang="en-US" sz="3200" b="1" dirty="0" smtClean="0">
                <a:sym typeface="Symbol"/>
              </a:rPr>
              <a:t>’</a:t>
            </a:r>
            <a:r>
              <a:rPr lang="en-US" sz="3200" b="1" dirty="0" smtClean="0"/>
              <a:t>) (</a:t>
            </a:r>
            <a:r>
              <a:rPr lang="en-US" sz="3200" b="1" dirty="0" smtClean="0">
                <a:sym typeface="Symbol"/>
              </a:rPr>
              <a:t> </a:t>
            </a:r>
            <a:r>
              <a:rPr lang="en-US" sz="3200" b="1" dirty="0" smtClean="0"/>
              <a:t>– 1</a:t>
            </a:r>
            <a:r>
              <a:rPr lang="en-US" sz="3200" b="1" i="1" baseline="30000" dirty="0" smtClean="0"/>
              <a:t> </a:t>
            </a:r>
            <a:r>
              <a:rPr lang="en-US" sz="3200" b="1" dirty="0" smtClean="0"/>
              <a:t>) </a:t>
            </a:r>
            <a:r>
              <a:rPr lang="en-US" sz="3200" b="1" i="1" dirty="0" smtClean="0"/>
              <a:t>A</a:t>
            </a:r>
          </a:p>
          <a:p>
            <a:pPr algn="just"/>
            <a:r>
              <a:rPr lang="en-US" sz="3200" b="1" dirty="0" smtClean="0">
                <a:solidFill>
                  <a:srgbClr val="FFFF00"/>
                </a:solidFill>
              </a:rPr>
              <a:t>Thus the resultant dispersion is equal to the difference between the two dispersions.</a:t>
            </a:r>
            <a:endParaRPr lang="en-US" sz="3200" b="1" dirty="0" smtClean="0"/>
          </a:p>
        </p:txBody>
      </p:sp>
    </p:spTree>
  </p:cSld>
  <p:clrMapOvr>
    <a:masterClrMapping/>
  </p:clrMapOvr>
  <p:transition advTm="15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a:bodyPr>
          <a:lstStyle/>
          <a:p>
            <a:r>
              <a:rPr lang="en-US" dirty="0" smtClean="0">
                <a:solidFill>
                  <a:srgbClr val="FFC000"/>
                </a:solidFill>
              </a:rPr>
              <a:t>DIRECT VISION SPECTROSCOPE</a:t>
            </a:r>
            <a:endParaRPr lang="en-US" dirty="0">
              <a:solidFill>
                <a:srgbClr val="FFC000"/>
              </a:solidFill>
            </a:endParaRPr>
          </a:p>
        </p:txBody>
      </p:sp>
      <p:pic>
        <p:nvPicPr>
          <p:cNvPr id="4098" name="Picture 2"/>
          <p:cNvPicPr>
            <a:picLocks noChangeAspect="1" noChangeArrowheads="1"/>
          </p:cNvPicPr>
          <p:nvPr/>
        </p:nvPicPr>
        <p:blipFill>
          <a:blip r:embed="rId2"/>
          <a:srcRect/>
          <a:stretch>
            <a:fillRect/>
          </a:stretch>
        </p:blipFill>
        <p:spPr bwMode="auto">
          <a:xfrm>
            <a:off x="304800" y="2057400"/>
            <a:ext cx="8489474" cy="3810000"/>
          </a:xfrm>
          <a:prstGeom prst="rect">
            <a:avLst/>
          </a:prstGeom>
          <a:noFill/>
          <a:ln w="9525">
            <a:noFill/>
            <a:miter lim="800000"/>
            <a:headEnd/>
            <a:tailEnd/>
          </a:ln>
          <a:effectLst/>
        </p:spPr>
      </p:pic>
    </p:spTree>
  </p:cSld>
  <p:clrMapOvr>
    <a:masterClrMapping/>
  </p:clrMapOvr>
  <p:transition advTm="15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667000"/>
            <a:ext cx="6699270" cy="1862048"/>
          </a:xfrm>
          <a:prstGeom prst="rect">
            <a:avLst/>
          </a:prstGeom>
          <a:noFill/>
        </p:spPr>
        <p:txBody>
          <a:bodyPr wrap="none" lIns="91440" tIns="45720" rIns="91440" bIns="45720">
            <a:spAutoFit/>
          </a:bodyPr>
          <a:lstStyle/>
          <a:p>
            <a:pPr algn="ctr"/>
            <a:r>
              <a:rPr lang="en-US" sz="115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END</a:t>
            </a:r>
            <a:endParaRPr lang="en-US" sz="115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Tm="15000">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14400" y="304800"/>
            <a:ext cx="7317539" cy="5410200"/>
          </a:xfrm>
          <a:prstGeom prst="rect">
            <a:avLst/>
          </a:prstGeom>
          <a:noFill/>
          <a:ln w="9525">
            <a:noFill/>
            <a:miter lim="800000"/>
            <a:headEnd/>
            <a:tailEnd/>
          </a:ln>
          <a:effectLst/>
        </p:spPr>
      </p:pic>
      <p:sp>
        <p:nvSpPr>
          <p:cNvPr id="3" name="Subtitle 2"/>
          <p:cNvSpPr txBox="1">
            <a:spLocks/>
          </p:cNvSpPr>
          <p:nvPr/>
        </p:nvSpPr>
        <p:spPr>
          <a:xfrm>
            <a:off x="228600" y="5922498"/>
            <a:ext cx="8763000" cy="706902"/>
          </a:xfrm>
          <a:prstGeom prst="rect">
            <a:avLst/>
          </a:prstGeom>
        </p:spPr>
        <p:txBody>
          <a:bodyPr>
            <a:noAutofit/>
          </a:bodyPr>
          <a:lstStyle/>
          <a:p>
            <a:pPr marL="548640" marR="0" lvl="0" indent="-411480"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3200" b="1" i="0" u="none" strike="noStrike" kern="1200" cap="none" spc="0" normalizeH="0" baseline="0" noProof="0" dirty="0" smtClean="0">
                <a:ln>
                  <a:noFill/>
                </a:ln>
                <a:solidFill>
                  <a:srgbClr val="FFFF00"/>
                </a:solidFill>
                <a:effectLst/>
                <a:uLnTx/>
                <a:uFillTx/>
                <a:latin typeface="+mn-lt"/>
                <a:ea typeface="+mn-ea"/>
                <a:cs typeface="+mn-cs"/>
              </a:rPr>
              <a:t>Light splitting</a:t>
            </a:r>
            <a:r>
              <a:rPr kumimoji="0" lang="en-US" sz="3200" b="1" i="0" u="none" strike="noStrike" kern="1200" cap="none" spc="0" normalizeH="0" noProof="0" dirty="0" smtClean="0">
                <a:ln>
                  <a:noFill/>
                </a:ln>
                <a:solidFill>
                  <a:srgbClr val="FFFF00"/>
                </a:solidFill>
                <a:effectLst/>
                <a:uLnTx/>
                <a:uFillTx/>
                <a:latin typeface="+mn-lt"/>
                <a:ea typeface="+mn-ea"/>
                <a:cs typeface="+mn-cs"/>
              </a:rPr>
              <a:t> up into its constituent </a:t>
            </a:r>
            <a:r>
              <a:rPr kumimoji="0" lang="en-US" sz="3200" b="1" i="0" u="none" strike="noStrike" kern="1200" cap="none" spc="0" normalizeH="0" noProof="0" dirty="0" err="1" smtClean="0">
                <a:ln>
                  <a:noFill/>
                </a:ln>
                <a:solidFill>
                  <a:srgbClr val="FFFF00"/>
                </a:solidFill>
                <a:effectLst/>
                <a:uLnTx/>
                <a:uFillTx/>
                <a:latin typeface="+mn-lt"/>
                <a:ea typeface="+mn-ea"/>
                <a:cs typeface="+mn-cs"/>
              </a:rPr>
              <a:t>colours</a:t>
            </a:r>
            <a:endParaRPr kumimoji="0" lang="en-US" sz="3200" b="1"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ransition advTm="15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1752600" y="152400"/>
            <a:ext cx="5486400" cy="6494481"/>
          </a:xfrm>
          <a:prstGeom prst="rect">
            <a:avLst/>
          </a:prstGeom>
          <a:noFill/>
          <a:ln w="9525">
            <a:noFill/>
            <a:miter lim="800000"/>
            <a:headEnd/>
            <a:tailEnd/>
          </a:ln>
          <a:effectLst/>
        </p:spPr>
      </p:pic>
    </p:spTree>
  </p:cSld>
  <p:clrMapOvr>
    <a:masterClrMapping/>
  </p:clrMapOvr>
  <p:transition advTm="15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21970" cy="685800"/>
          </a:xfrm>
        </p:spPr>
        <p:txBody>
          <a:bodyPr>
            <a:normAutofit/>
          </a:bodyPr>
          <a:lstStyle/>
          <a:p>
            <a:pPr algn="l"/>
            <a:r>
              <a:rPr lang="en-US" sz="4000" dirty="0" smtClean="0">
                <a:solidFill>
                  <a:srgbClr val="00B0F0"/>
                </a:solidFill>
              </a:rPr>
              <a:t>Refraction through a prism</a:t>
            </a:r>
            <a:endParaRPr lang="en-US" sz="4000" dirty="0">
              <a:solidFill>
                <a:srgbClr val="00B0F0"/>
              </a:solidFill>
            </a:endParaRPr>
          </a:p>
        </p:txBody>
      </p:sp>
      <p:sp>
        <p:nvSpPr>
          <p:cNvPr id="3" name="Subtitle 2"/>
          <p:cNvSpPr>
            <a:spLocks noGrp="1"/>
          </p:cNvSpPr>
          <p:nvPr>
            <p:ph type="subTitle" idx="1"/>
          </p:nvPr>
        </p:nvSpPr>
        <p:spPr>
          <a:xfrm>
            <a:off x="0" y="1121898"/>
            <a:ext cx="9144000" cy="554502"/>
          </a:xfrm>
        </p:spPr>
        <p:txBody>
          <a:bodyPr/>
          <a:lstStyle/>
          <a:p>
            <a:r>
              <a:rPr lang="en-US" dirty="0" smtClean="0">
                <a:solidFill>
                  <a:srgbClr val="FFFF00"/>
                </a:solidFill>
              </a:rPr>
              <a:t>The refractive index of the material of prism is given by </a:t>
            </a:r>
            <a:endParaRPr lang="en-US" dirty="0">
              <a:solidFill>
                <a:srgbClr val="FFFF00"/>
              </a:solidFill>
            </a:endParaRPr>
          </a:p>
        </p:txBody>
      </p:sp>
      <p:pic>
        <p:nvPicPr>
          <p:cNvPr id="4099" name="Picture 3"/>
          <p:cNvPicPr>
            <a:picLocks noChangeAspect="1" noChangeArrowheads="1"/>
          </p:cNvPicPr>
          <p:nvPr/>
        </p:nvPicPr>
        <p:blipFill>
          <a:blip r:embed="rId2"/>
          <a:srcRect/>
          <a:stretch>
            <a:fillRect/>
          </a:stretch>
        </p:blipFill>
        <p:spPr bwMode="auto">
          <a:xfrm>
            <a:off x="2590800" y="1828800"/>
            <a:ext cx="3436981" cy="18446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2590800" y="3986184"/>
            <a:ext cx="4079718" cy="2676553"/>
          </a:xfrm>
          <a:prstGeom prst="rect">
            <a:avLst/>
          </a:prstGeom>
          <a:noFill/>
          <a:ln w="9525">
            <a:noFill/>
            <a:miter lim="800000"/>
            <a:headEnd/>
            <a:tailEnd/>
          </a:ln>
          <a:effectLst/>
        </p:spPr>
      </p:pic>
    </p:spTree>
  </p:cSld>
  <p:clrMapOvr>
    <a:masterClrMapping/>
  </p:clrMapOvr>
  <p:transition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229600" cy="762000"/>
          </a:xfrm>
        </p:spPr>
        <p:txBody>
          <a:bodyPr/>
          <a:lstStyle/>
          <a:p>
            <a:r>
              <a:rPr lang="en-US" dirty="0" smtClean="0">
                <a:solidFill>
                  <a:srgbClr val="FFFF00"/>
                </a:solidFill>
              </a:rPr>
              <a:t>Angular dispersion</a:t>
            </a:r>
            <a:endParaRPr lang="en-US" dirty="0">
              <a:solidFill>
                <a:srgbClr val="FFFF00"/>
              </a:solidFill>
            </a:endParaRPr>
          </a:p>
        </p:txBody>
      </p:sp>
      <p:sp>
        <p:nvSpPr>
          <p:cNvPr id="3" name="Subtitle 2"/>
          <p:cNvSpPr>
            <a:spLocks noGrp="1"/>
          </p:cNvSpPr>
          <p:nvPr>
            <p:ph type="subTitle" idx="1"/>
          </p:nvPr>
        </p:nvSpPr>
        <p:spPr>
          <a:xfrm>
            <a:off x="533400" y="3886200"/>
            <a:ext cx="8229600" cy="2971800"/>
          </a:xfrm>
        </p:spPr>
        <p:txBody>
          <a:bodyPr>
            <a:noAutofit/>
          </a:bodyPr>
          <a:lstStyle/>
          <a:p>
            <a:r>
              <a:rPr lang="en-US" sz="3200" dirty="0" smtClean="0"/>
              <a:t>The deviation </a:t>
            </a:r>
            <a:r>
              <a:rPr lang="en-US" sz="3200" dirty="0" smtClean="0">
                <a:sym typeface="Symbol"/>
              </a:rPr>
              <a:t></a:t>
            </a:r>
            <a:r>
              <a:rPr lang="en-US" sz="3200" baseline="-25000" dirty="0" smtClean="0">
                <a:sym typeface="Symbol"/>
              </a:rPr>
              <a:t>V</a:t>
            </a:r>
            <a:r>
              <a:rPr lang="en-US" sz="3200" baseline="-25000" dirty="0" smtClean="0"/>
              <a:t> </a:t>
            </a:r>
            <a:r>
              <a:rPr lang="en-US" sz="3200" dirty="0" smtClean="0"/>
              <a:t>, </a:t>
            </a:r>
            <a:r>
              <a:rPr lang="en-US" sz="3200" dirty="0" smtClean="0">
                <a:sym typeface="Symbol"/>
              </a:rPr>
              <a:t> </a:t>
            </a:r>
            <a:r>
              <a:rPr lang="en-US" sz="3200" dirty="0" smtClean="0"/>
              <a:t>and </a:t>
            </a:r>
            <a:r>
              <a:rPr lang="en-US" sz="3200" dirty="0" smtClean="0">
                <a:sym typeface="Symbol"/>
              </a:rPr>
              <a:t></a:t>
            </a:r>
            <a:r>
              <a:rPr lang="en-US" sz="3200" baseline="-25000" dirty="0" smtClean="0">
                <a:sym typeface="Symbol"/>
              </a:rPr>
              <a:t>R</a:t>
            </a:r>
            <a:r>
              <a:rPr lang="en-US" sz="3200" dirty="0" smtClean="0"/>
              <a:t> can be written as</a:t>
            </a:r>
          </a:p>
          <a:p>
            <a:r>
              <a:rPr lang="en-US" sz="3200" b="1" dirty="0" smtClean="0">
                <a:sym typeface="Symbol"/>
              </a:rPr>
              <a:t> </a:t>
            </a:r>
            <a:r>
              <a:rPr lang="en-US" sz="3200" b="1" dirty="0" smtClean="0"/>
              <a:t>= (</a:t>
            </a:r>
            <a:r>
              <a:rPr lang="en-US" sz="3200" b="1" dirty="0" smtClean="0">
                <a:sym typeface="Symbol"/>
              </a:rPr>
              <a:t></a:t>
            </a:r>
            <a:r>
              <a:rPr lang="en-US" sz="3200" b="1" dirty="0" smtClean="0"/>
              <a:t> - 1) </a:t>
            </a:r>
            <a:r>
              <a:rPr lang="en-US" sz="3200" b="1" i="1" dirty="0" smtClean="0"/>
              <a:t>A</a:t>
            </a:r>
          </a:p>
          <a:p>
            <a:r>
              <a:rPr lang="en-US" sz="3200" b="1" dirty="0" smtClean="0">
                <a:sym typeface="Symbol"/>
              </a:rPr>
              <a:t></a:t>
            </a:r>
            <a:r>
              <a:rPr lang="en-US" sz="3200" b="1" i="1" baseline="-25000" dirty="0" smtClean="0"/>
              <a:t>V</a:t>
            </a:r>
            <a:r>
              <a:rPr lang="en-US" sz="3200" b="1" i="1" dirty="0" smtClean="0"/>
              <a:t> = </a:t>
            </a:r>
            <a:r>
              <a:rPr lang="en-US" sz="3200" b="1" dirty="0" smtClean="0"/>
              <a:t>(</a:t>
            </a:r>
            <a:r>
              <a:rPr lang="en-US" sz="3200" b="1" dirty="0" smtClean="0">
                <a:sym typeface="Symbol"/>
              </a:rPr>
              <a:t></a:t>
            </a:r>
            <a:r>
              <a:rPr lang="en-US" sz="3200" b="1" baseline="-25000" dirty="0" smtClean="0"/>
              <a:t>v</a:t>
            </a:r>
            <a:r>
              <a:rPr lang="en-US" sz="3200" b="1" dirty="0" smtClean="0"/>
              <a:t> – 1) </a:t>
            </a:r>
            <a:r>
              <a:rPr lang="en-US" sz="3200" b="1" i="1" dirty="0" smtClean="0"/>
              <a:t>A</a:t>
            </a:r>
          </a:p>
          <a:p>
            <a:r>
              <a:rPr lang="en-US" sz="3200" b="1" dirty="0" smtClean="0">
                <a:sym typeface="Symbol"/>
              </a:rPr>
              <a:t></a:t>
            </a:r>
            <a:r>
              <a:rPr lang="en-US" sz="3200" b="1" i="1" baseline="-25000" dirty="0" smtClean="0"/>
              <a:t>R</a:t>
            </a:r>
            <a:r>
              <a:rPr lang="en-US" sz="3200" b="1" i="1" dirty="0" smtClean="0"/>
              <a:t> = (</a:t>
            </a:r>
            <a:r>
              <a:rPr lang="en-US" sz="3200" b="1" dirty="0" smtClean="0">
                <a:sym typeface="Symbol"/>
              </a:rPr>
              <a:t></a:t>
            </a:r>
            <a:r>
              <a:rPr lang="en-US" sz="3200" b="1" i="1" baseline="-25000" dirty="0" smtClean="0"/>
              <a:t>R</a:t>
            </a:r>
            <a:r>
              <a:rPr lang="en-US" sz="3200" b="1" i="1" dirty="0" smtClean="0"/>
              <a:t> – 1) A</a:t>
            </a:r>
            <a:r>
              <a:rPr lang="en-US" sz="3200" b="1" i="1" dirty="0" smtClean="0">
                <a:sym typeface="Symbol"/>
              </a:rPr>
              <a:t></a:t>
            </a:r>
            <a:endParaRPr lang="en-US" sz="3200" b="1" i="1" dirty="0" smtClean="0"/>
          </a:p>
          <a:p>
            <a:r>
              <a:rPr lang="en-US" sz="3200" b="1" dirty="0" smtClean="0">
                <a:sym typeface="Symbol"/>
              </a:rPr>
              <a:t> </a:t>
            </a:r>
            <a:r>
              <a:rPr lang="en-US" sz="3200" b="1" dirty="0" smtClean="0"/>
              <a:t>= </a:t>
            </a:r>
            <a:r>
              <a:rPr lang="en-US" sz="3200" b="1" dirty="0" smtClean="0">
                <a:sym typeface="Symbol"/>
              </a:rPr>
              <a:t></a:t>
            </a:r>
            <a:r>
              <a:rPr lang="en-US" sz="3200" b="1" baseline="-25000" dirty="0" smtClean="0"/>
              <a:t>v</a:t>
            </a:r>
            <a:r>
              <a:rPr lang="en-US" sz="3200" b="1" dirty="0" smtClean="0"/>
              <a:t> – </a:t>
            </a:r>
            <a:r>
              <a:rPr lang="en-US" sz="3200" b="1" dirty="0" smtClean="0">
                <a:sym typeface="Symbol"/>
              </a:rPr>
              <a:t></a:t>
            </a:r>
            <a:r>
              <a:rPr lang="en-US" sz="3200" b="1" baseline="-25000" dirty="0" smtClean="0"/>
              <a:t>R</a:t>
            </a:r>
            <a:r>
              <a:rPr lang="en-US" sz="3200" b="1" dirty="0" smtClean="0"/>
              <a:t> = (</a:t>
            </a:r>
            <a:r>
              <a:rPr lang="en-US" sz="3200" b="1" dirty="0" smtClean="0">
                <a:sym typeface="Symbol"/>
              </a:rPr>
              <a:t></a:t>
            </a:r>
            <a:r>
              <a:rPr lang="en-US" sz="3200" b="1" baseline="-25000" dirty="0" smtClean="0"/>
              <a:t>v</a:t>
            </a:r>
            <a:r>
              <a:rPr lang="en-US" sz="3200" b="1" dirty="0" smtClean="0"/>
              <a:t> – </a:t>
            </a:r>
            <a:r>
              <a:rPr lang="en-US" sz="3200" b="1" dirty="0" smtClean="0">
                <a:sym typeface="Symbol"/>
              </a:rPr>
              <a:t></a:t>
            </a:r>
            <a:r>
              <a:rPr lang="en-US" sz="3200" b="1" i="1" baseline="-25000" dirty="0" smtClean="0"/>
              <a:t>R</a:t>
            </a:r>
            <a:r>
              <a:rPr lang="en-US" sz="3200" b="1" dirty="0" smtClean="0"/>
              <a:t>) </a:t>
            </a:r>
            <a:r>
              <a:rPr lang="en-US" sz="3200" b="1" i="1" dirty="0" smtClean="0"/>
              <a:t>A</a:t>
            </a:r>
            <a:endParaRPr lang="en-US" sz="3200" b="1" i="1" dirty="0"/>
          </a:p>
        </p:txBody>
      </p:sp>
      <p:pic>
        <p:nvPicPr>
          <p:cNvPr id="5122" name="Picture 2"/>
          <p:cNvPicPr>
            <a:picLocks noChangeAspect="1" noChangeArrowheads="1"/>
          </p:cNvPicPr>
          <p:nvPr/>
        </p:nvPicPr>
        <p:blipFill>
          <a:blip r:embed="rId2"/>
          <a:srcRect/>
          <a:stretch>
            <a:fillRect/>
          </a:stretch>
        </p:blipFill>
        <p:spPr bwMode="auto">
          <a:xfrm>
            <a:off x="1295400" y="990600"/>
            <a:ext cx="6940625" cy="2895600"/>
          </a:xfrm>
          <a:prstGeom prst="rect">
            <a:avLst/>
          </a:prstGeom>
          <a:noFill/>
          <a:ln w="9525">
            <a:noFill/>
            <a:miter lim="800000"/>
            <a:headEnd/>
            <a:tailEnd/>
          </a:ln>
          <a:effectLst/>
        </p:spPr>
      </p:pic>
    </p:spTree>
  </p:cSld>
  <p:clrMapOvr>
    <a:masterClrMapping/>
  </p:clrMapOvr>
  <p:transition advTm="15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229600" cy="762000"/>
          </a:xfrm>
        </p:spPr>
        <p:txBody>
          <a:bodyPr>
            <a:noAutofit/>
          </a:bodyPr>
          <a:lstStyle/>
          <a:p>
            <a:r>
              <a:rPr lang="en-US" sz="5400" smtClean="0"/>
              <a:t>Dispersive power</a:t>
            </a:r>
            <a:endParaRPr lang="en-US" sz="5400" dirty="0"/>
          </a:p>
        </p:txBody>
      </p:sp>
      <p:sp>
        <p:nvSpPr>
          <p:cNvPr id="3" name="Subtitle 2"/>
          <p:cNvSpPr>
            <a:spLocks noGrp="1"/>
          </p:cNvSpPr>
          <p:nvPr>
            <p:ph type="subTitle" idx="1"/>
          </p:nvPr>
        </p:nvSpPr>
        <p:spPr>
          <a:xfrm>
            <a:off x="228600" y="1295400"/>
            <a:ext cx="8686800" cy="2209800"/>
          </a:xfrm>
        </p:spPr>
        <p:txBody>
          <a:bodyPr>
            <a:noAutofit/>
          </a:bodyPr>
          <a:lstStyle/>
          <a:p>
            <a:pPr algn="just"/>
            <a:r>
              <a:rPr lang="en-US" sz="3200" smtClean="0">
                <a:solidFill>
                  <a:srgbClr val="FFFF00"/>
                </a:solidFill>
              </a:rPr>
              <a:t>Dispersive power indicates the ability of the material of the prism to disperse the light rays. It is defined as the ratio of the angular dispersion to the deviation of the mean ray.</a:t>
            </a:r>
            <a:endParaRPr lang="en-US" sz="3200" dirty="0" smtClean="0">
              <a:solidFill>
                <a:srgbClr val="FFFF00"/>
              </a:solidFill>
            </a:endParaRPr>
          </a:p>
        </p:txBody>
      </p:sp>
      <p:sp>
        <p:nvSpPr>
          <p:cNvPr id="4" name="Rectangle 3"/>
          <p:cNvSpPr/>
          <p:nvPr/>
        </p:nvSpPr>
        <p:spPr>
          <a:xfrm>
            <a:off x="685800" y="3925669"/>
            <a:ext cx="4859022" cy="646331"/>
          </a:xfrm>
          <a:prstGeom prst="rect">
            <a:avLst/>
          </a:prstGeom>
        </p:spPr>
        <p:txBody>
          <a:bodyPr wrap="none">
            <a:spAutoFit/>
          </a:bodyPr>
          <a:lstStyle/>
          <a:p>
            <a:r>
              <a:rPr lang="en-US" sz="3600" dirty="0" smtClean="0"/>
              <a:t>Dispersive power, </a:t>
            </a:r>
            <a:r>
              <a:rPr lang="en-US" sz="3600" dirty="0" smtClean="0">
                <a:sym typeface="Symbol"/>
              </a:rPr>
              <a:t> </a:t>
            </a:r>
            <a:r>
              <a:rPr lang="en-US" sz="3600" dirty="0" smtClean="0"/>
              <a:t>= </a:t>
            </a:r>
          </a:p>
        </p:txBody>
      </p:sp>
      <p:pic>
        <p:nvPicPr>
          <p:cNvPr id="6146" name="Picture 2"/>
          <p:cNvPicPr>
            <a:picLocks noChangeAspect="1" noChangeArrowheads="1"/>
          </p:cNvPicPr>
          <p:nvPr/>
        </p:nvPicPr>
        <p:blipFill>
          <a:blip r:embed="rId2"/>
          <a:srcRect/>
          <a:stretch>
            <a:fillRect/>
          </a:stretch>
        </p:blipFill>
        <p:spPr bwMode="auto">
          <a:xfrm>
            <a:off x="5334000" y="3469033"/>
            <a:ext cx="2047875" cy="1483967"/>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667000" y="5165271"/>
            <a:ext cx="3429000" cy="1616529"/>
          </a:xfrm>
          <a:prstGeom prst="rect">
            <a:avLst/>
          </a:prstGeom>
          <a:noFill/>
          <a:ln w="9525">
            <a:noFill/>
            <a:miter lim="800000"/>
            <a:headEnd/>
            <a:tailEnd/>
          </a:ln>
          <a:effectLst/>
        </p:spPr>
      </p:pic>
    </p:spTree>
  </p:cSld>
  <p:clrMapOvr>
    <a:masterClrMapping/>
  </p:clrMapOvr>
  <p:transition advTm="15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
            <a:ext cx="8229600" cy="1828800"/>
          </a:xfrm>
        </p:spPr>
        <p:txBody>
          <a:bodyPr>
            <a:normAutofit/>
          </a:bodyPr>
          <a:lstStyle/>
          <a:p>
            <a:r>
              <a:rPr lang="en-US" sz="4000" dirty="0" smtClean="0">
                <a:solidFill>
                  <a:srgbClr val="FF0000"/>
                </a:solidFill>
              </a:rPr>
              <a:t>Achromatic combination of prisms – deviation without dispersion</a:t>
            </a:r>
            <a:endParaRPr lang="en-US" sz="4000" dirty="0">
              <a:solidFill>
                <a:srgbClr val="FF0000"/>
              </a:solidFill>
            </a:endParaRPr>
          </a:p>
        </p:txBody>
      </p:sp>
      <p:sp>
        <p:nvSpPr>
          <p:cNvPr id="3" name="Subtitle 2"/>
          <p:cNvSpPr>
            <a:spLocks noGrp="1"/>
          </p:cNvSpPr>
          <p:nvPr>
            <p:ph type="subTitle" idx="1"/>
          </p:nvPr>
        </p:nvSpPr>
        <p:spPr>
          <a:xfrm>
            <a:off x="0" y="1981200"/>
            <a:ext cx="5715000" cy="4800600"/>
          </a:xfrm>
        </p:spPr>
        <p:txBody>
          <a:bodyPr>
            <a:noAutofit/>
          </a:bodyPr>
          <a:lstStyle/>
          <a:p>
            <a:pPr algn="just"/>
            <a:r>
              <a:rPr lang="en-US" sz="2400" dirty="0" smtClean="0">
                <a:solidFill>
                  <a:srgbClr val="FFFF00"/>
                </a:solidFill>
              </a:rPr>
              <a:t>An achromatic prism is a combination of two appropriate prisms so constructed that it shows no </a:t>
            </a:r>
            <a:r>
              <a:rPr lang="en-US" sz="2400" dirty="0" err="1" smtClean="0">
                <a:solidFill>
                  <a:srgbClr val="FFFF00"/>
                </a:solidFill>
              </a:rPr>
              <a:t>colours</a:t>
            </a:r>
            <a:r>
              <a:rPr lang="en-US" sz="2400" dirty="0" smtClean="0">
                <a:solidFill>
                  <a:srgbClr val="FFFF00"/>
                </a:solidFill>
              </a:rPr>
              <a:t>. It is noted that the dispersive powers of different materials are different. Flint glasses have higher dispersive power than crown glasses. Hence, it is possible to combine two prisms of different materials and specified angles such that a ray of white light may pass through the combination without dispersion, though it may suffer deviation. Such a combination is called an achromatic combination. </a:t>
            </a:r>
            <a:endParaRPr lang="en-US" sz="2400" dirty="0">
              <a:solidFill>
                <a:srgbClr val="FFFF00"/>
              </a:solidFill>
            </a:endParaRPr>
          </a:p>
        </p:txBody>
      </p:sp>
      <p:pic>
        <p:nvPicPr>
          <p:cNvPr id="1026" name="Picture 2"/>
          <p:cNvPicPr>
            <a:picLocks noChangeAspect="1" noChangeArrowheads="1"/>
          </p:cNvPicPr>
          <p:nvPr/>
        </p:nvPicPr>
        <p:blipFill>
          <a:blip r:embed="rId2"/>
          <a:srcRect/>
          <a:stretch>
            <a:fillRect/>
          </a:stretch>
        </p:blipFill>
        <p:spPr bwMode="auto">
          <a:xfrm>
            <a:off x="5638800" y="2971800"/>
            <a:ext cx="3505200" cy="2765425"/>
          </a:xfrm>
          <a:prstGeom prst="rect">
            <a:avLst/>
          </a:prstGeom>
          <a:noFill/>
          <a:ln w="9525">
            <a:noFill/>
            <a:miter lim="800000"/>
            <a:headEnd/>
            <a:tailEnd/>
          </a:ln>
          <a:effectLst/>
        </p:spPr>
      </p:pic>
    </p:spTree>
  </p:cSld>
  <p:clrMapOvr>
    <a:masterClrMapping/>
  </p:clrMapOvr>
  <p:transition advTm="15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1000"/>
            <a:ext cx="8229600" cy="2992902"/>
          </a:xfrm>
        </p:spPr>
        <p:txBody>
          <a:bodyPr>
            <a:noAutofit/>
          </a:bodyPr>
          <a:lstStyle/>
          <a:p>
            <a:r>
              <a:rPr lang="en-US" sz="3200" dirty="0" smtClean="0">
                <a:sym typeface="Symbol"/>
              </a:rPr>
              <a:t></a:t>
            </a:r>
            <a:r>
              <a:rPr lang="en-US" sz="3200" i="1" baseline="-25000" dirty="0" smtClean="0"/>
              <a:t>V</a:t>
            </a:r>
            <a:r>
              <a:rPr lang="en-US" sz="3200" dirty="0" smtClean="0"/>
              <a:t> – </a:t>
            </a:r>
            <a:r>
              <a:rPr lang="en-US" sz="3200" dirty="0" smtClean="0">
                <a:sym typeface="Symbol"/>
              </a:rPr>
              <a:t></a:t>
            </a:r>
            <a:r>
              <a:rPr lang="en-US" sz="3200" i="1" baseline="-25000" dirty="0" smtClean="0"/>
              <a:t>R</a:t>
            </a:r>
            <a:r>
              <a:rPr lang="en-US" sz="3200" dirty="0" smtClean="0"/>
              <a:t> = (</a:t>
            </a:r>
            <a:r>
              <a:rPr lang="en-US" sz="3200" dirty="0" smtClean="0">
                <a:sym typeface="Symbol"/>
              </a:rPr>
              <a:t></a:t>
            </a:r>
            <a:r>
              <a:rPr lang="en-US" sz="3200" i="1" baseline="-25000" dirty="0" smtClean="0"/>
              <a:t>V</a:t>
            </a:r>
            <a:r>
              <a:rPr lang="en-US" sz="3200" dirty="0" smtClean="0"/>
              <a:t> – </a:t>
            </a:r>
            <a:r>
              <a:rPr lang="en-US" sz="3200" dirty="0" smtClean="0">
                <a:sym typeface="Symbol"/>
              </a:rPr>
              <a:t></a:t>
            </a:r>
            <a:r>
              <a:rPr lang="en-US" sz="3200" i="1" baseline="-25000" dirty="0" smtClean="0"/>
              <a:t>R</a:t>
            </a:r>
            <a:r>
              <a:rPr lang="en-US" sz="3200" dirty="0" smtClean="0"/>
              <a:t>) </a:t>
            </a:r>
            <a:r>
              <a:rPr lang="en-US" sz="3200" i="1" dirty="0" smtClean="0"/>
              <a:t>A</a:t>
            </a:r>
          </a:p>
          <a:p>
            <a:pPr algn="just"/>
            <a:r>
              <a:rPr lang="en-US" dirty="0" smtClean="0">
                <a:solidFill>
                  <a:srgbClr val="FFFF00"/>
                </a:solidFill>
              </a:rPr>
              <a:t>For </a:t>
            </a:r>
            <a:r>
              <a:rPr lang="en-US" dirty="0" err="1" smtClean="0">
                <a:solidFill>
                  <a:srgbClr val="FFFF00"/>
                </a:solidFill>
              </a:rPr>
              <a:t>achromatism</a:t>
            </a:r>
            <a:r>
              <a:rPr lang="en-US" dirty="0" smtClean="0">
                <a:solidFill>
                  <a:srgbClr val="FFFF00"/>
                </a:solidFill>
              </a:rPr>
              <a:t> the net angular dispersion produced by the two prisms together must be zero.</a:t>
            </a:r>
          </a:p>
          <a:p>
            <a:r>
              <a:rPr lang="en-US" sz="3200" dirty="0" smtClean="0">
                <a:sym typeface="Symbol"/>
              </a:rPr>
              <a:t>  </a:t>
            </a:r>
            <a:r>
              <a:rPr lang="en-US" sz="3200" dirty="0" smtClean="0"/>
              <a:t>(</a:t>
            </a:r>
            <a:r>
              <a:rPr lang="en-US" sz="3200" dirty="0" smtClean="0">
                <a:sym typeface="Symbol"/>
              </a:rPr>
              <a:t></a:t>
            </a:r>
            <a:r>
              <a:rPr lang="en-US" sz="3200" i="1" baseline="-25000" dirty="0" smtClean="0"/>
              <a:t>V</a:t>
            </a:r>
            <a:r>
              <a:rPr lang="en-US" sz="3200" dirty="0" smtClean="0"/>
              <a:t> – </a:t>
            </a:r>
            <a:r>
              <a:rPr lang="en-US" sz="3200" dirty="0" smtClean="0">
                <a:sym typeface="Symbol"/>
              </a:rPr>
              <a:t></a:t>
            </a:r>
            <a:r>
              <a:rPr lang="en-US" sz="3200" i="1" baseline="-25000" dirty="0" smtClean="0"/>
              <a:t>R</a:t>
            </a:r>
            <a:r>
              <a:rPr lang="en-US" sz="3200" dirty="0" smtClean="0"/>
              <a:t>) </a:t>
            </a:r>
            <a:r>
              <a:rPr lang="en-US" sz="3200" i="1" dirty="0" smtClean="0"/>
              <a:t>A</a:t>
            </a:r>
            <a:r>
              <a:rPr lang="en-US" sz="3200" dirty="0" smtClean="0"/>
              <a:t> + (</a:t>
            </a:r>
            <a:r>
              <a:rPr lang="en-US" sz="3200" dirty="0" smtClean="0">
                <a:sym typeface="Symbol"/>
              </a:rPr>
              <a:t> </a:t>
            </a:r>
            <a:r>
              <a:rPr lang="en-US" sz="3200" i="1" baseline="-25000" dirty="0" smtClean="0"/>
              <a:t>V</a:t>
            </a:r>
            <a:r>
              <a:rPr lang="en-US" sz="3200" dirty="0" smtClean="0"/>
              <a:t>’ – </a:t>
            </a:r>
            <a:r>
              <a:rPr lang="en-US" sz="3200" dirty="0" smtClean="0">
                <a:sym typeface="Symbol"/>
              </a:rPr>
              <a:t></a:t>
            </a:r>
            <a:r>
              <a:rPr lang="en-US" sz="3200" i="1" baseline="-25000" dirty="0" smtClean="0"/>
              <a:t>R</a:t>
            </a:r>
            <a:r>
              <a:rPr lang="en-US" sz="3200" dirty="0" smtClean="0"/>
              <a:t>’) </a:t>
            </a:r>
            <a:r>
              <a:rPr lang="en-US" sz="3200" i="1" dirty="0" smtClean="0"/>
              <a:t>A</a:t>
            </a:r>
            <a:r>
              <a:rPr lang="en-US" sz="3200" dirty="0" smtClean="0"/>
              <a:t>’ = 0</a:t>
            </a:r>
          </a:p>
          <a:p>
            <a:pPr algn="just"/>
            <a:r>
              <a:rPr lang="en-US" dirty="0" smtClean="0">
                <a:solidFill>
                  <a:srgbClr val="FFFF00"/>
                </a:solidFill>
              </a:rPr>
              <a:t>This is the condition for </a:t>
            </a:r>
            <a:r>
              <a:rPr lang="en-US" dirty="0" err="1" smtClean="0">
                <a:solidFill>
                  <a:srgbClr val="FFFF00"/>
                </a:solidFill>
              </a:rPr>
              <a:t>achromatism</a:t>
            </a:r>
            <a:r>
              <a:rPr lang="en-US" dirty="0" smtClean="0">
                <a:solidFill>
                  <a:srgbClr val="FFFF00"/>
                </a:solidFill>
              </a:rPr>
              <a:t> </a:t>
            </a:r>
          </a:p>
          <a:p>
            <a:pPr algn="just"/>
            <a:r>
              <a:rPr lang="en-US" dirty="0" smtClean="0">
                <a:sym typeface="Symbol"/>
              </a:rPr>
              <a:t></a:t>
            </a:r>
            <a:endParaRPr lang="en-US" dirty="0" smtClean="0"/>
          </a:p>
          <a:p>
            <a:pPr algn="just"/>
            <a:endParaRPr lang="en-US" dirty="0"/>
          </a:p>
        </p:txBody>
      </p:sp>
      <p:pic>
        <p:nvPicPr>
          <p:cNvPr id="2051" name="Picture 3"/>
          <p:cNvPicPr>
            <a:picLocks noChangeAspect="1" noChangeArrowheads="1"/>
          </p:cNvPicPr>
          <p:nvPr/>
        </p:nvPicPr>
        <p:blipFill>
          <a:blip r:embed="rId2"/>
          <a:srcRect/>
          <a:stretch>
            <a:fillRect/>
          </a:stretch>
        </p:blipFill>
        <p:spPr bwMode="auto">
          <a:xfrm>
            <a:off x="2971800" y="2971800"/>
            <a:ext cx="3438525" cy="1447800"/>
          </a:xfrm>
          <a:prstGeom prst="rect">
            <a:avLst/>
          </a:prstGeom>
          <a:noFill/>
          <a:ln w="9525">
            <a:noFill/>
            <a:miter lim="800000"/>
            <a:headEnd/>
            <a:tailEnd/>
          </a:ln>
          <a:effectLst/>
        </p:spPr>
      </p:pic>
      <p:sp>
        <p:nvSpPr>
          <p:cNvPr id="6" name="Rectangle 5"/>
          <p:cNvSpPr/>
          <p:nvPr/>
        </p:nvSpPr>
        <p:spPr>
          <a:xfrm>
            <a:off x="3581400" y="6211669"/>
            <a:ext cx="2133600" cy="646331"/>
          </a:xfrm>
          <a:prstGeom prst="rect">
            <a:avLst/>
          </a:prstGeom>
        </p:spPr>
        <p:txBody>
          <a:bodyPr wrap="square">
            <a:spAutoFit/>
          </a:bodyPr>
          <a:lstStyle/>
          <a:p>
            <a:r>
              <a:rPr lang="en-US" sz="3600" dirty="0" smtClean="0">
                <a:sym typeface="Symbol"/>
              </a:rPr>
              <a:t> = ‘’</a:t>
            </a:r>
            <a:endParaRPr lang="en-US" sz="3600" i="1" dirty="0" smtClean="0"/>
          </a:p>
        </p:txBody>
      </p:sp>
      <p:pic>
        <p:nvPicPr>
          <p:cNvPr id="2052" name="Picture 4"/>
          <p:cNvPicPr>
            <a:picLocks noChangeAspect="1" noChangeArrowheads="1"/>
          </p:cNvPicPr>
          <p:nvPr/>
        </p:nvPicPr>
        <p:blipFill>
          <a:blip r:embed="rId3"/>
          <a:srcRect/>
          <a:stretch>
            <a:fillRect/>
          </a:stretch>
        </p:blipFill>
        <p:spPr bwMode="auto">
          <a:xfrm>
            <a:off x="807770" y="4724400"/>
            <a:ext cx="7574230" cy="1447800"/>
          </a:xfrm>
          <a:prstGeom prst="rect">
            <a:avLst/>
          </a:prstGeom>
          <a:noFill/>
          <a:ln w="9525">
            <a:noFill/>
            <a:miter lim="800000"/>
            <a:headEnd/>
            <a:tailEnd/>
          </a:ln>
          <a:effectLst/>
        </p:spPr>
      </p:pic>
    </p:spTree>
  </p:cSld>
  <p:clrMapOvr>
    <a:masterClrMapping/>
  </p:clrMapOvr>
  <p:transition advTm="15000">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
            <a:ext cx="8569570" cy="1371600"/>
          </a:xfrm>
        </p:spPr>
        <p:txBody>
          <a:bodyPr>
            <a:normAutofit fontScale="90000"/>
          </a:bodyPr>
          <a:lstStyle/>
          <a:p>
            <a:r>
              <a:rPr lang="en-US" sz="5400" dirty="0" smtClean="0">
                <a:solidFill>
                  <a:srgbClr val="FFC000"/>
                </a:solidFill>
              </a:rPr>
              <a:t>Dispersion without deviation</a:t>
            </a:r>
            <a:endParaRPr lang="en-US" sz="5400" dirty="0">
              <a:solidFill>
                <a:srgbClr val="FFC000"/>
              </a:solidFill>
            </a:endParaRPr>
          </a:p>
        </p:txBody>
      </p:sp>
      <p:sp>
        <p:nvSpPr>
          <p:cNvPr id="3" name="Subtitle 2"/>
          <p:cNvSpPr>
            <a:spLocks noGrp="1"/>
          </p:cNvSpPr>
          <p:nvPr>
            <p:ph type="subTitle" idx="1"/>
          </p:nvPr>
        </p:nvSpPr>
        <p:spPr>
          <a:xfrm>
            <a:off x="381000" y="3636498"/>
            <a:ext cx="8458200" cy="2688102"/>
          </a:xfrm>
        </p:spPr>
        <p:txBody>
          <a:bodyPr>
            <a:noAutofit/>
          </a:bodyPr>
          <a:lstStyle/>
          <a:p>
            <a:r>
              <a:rPr lang="en-US" sz="2400" dirty="0" smtClean="0">
                <a:sym typeface="Symbol"/>
              </a:rPr>
              <a:t></a:t>
            </a:r>
            <a:r>
              <a:rPr lang="en-US" sz="2400" dirty="0" smtClean="0"/>
              <a:t> </a:t>
            </a:r>
            <a:r>
              <a:rPr lang="en-US" sz="2400" dirty="0" smtClean="0"/>
              <a:t>= (</a:t>
            </a:r>
            <a:r>
              <a:rPr lang="en-US" sz="2400" dirty="0" smtClean="0">
                <a:sym typeface="Symbol"/>
              </a:rPr>
              <a:t></a:t>
            </a:r>
            <a:r>
              <a:rPr lang="en-US" sz="2400" dirty="0" smtClean="0"/>
              <a:t> </a:t>
            </a:r>
            <a:r>
              <a:rPr lang="en-US" sz="2400" dirty="0" smtClean="0"/>
              <a:t>– </a:t>
            </a:r>
            <a:r>
              <a:rPr lang="en-US" sz="2400" dirty="0" smtClean="0"/>
              <a:t>1) </a:t>
            </a:r>
            <a:r>
              <a:rPr lang="en-US" sz="2400" i="1" dirty="0" smtClean="0"/>
              <a:t>A</a:t>
            </a:r>
          </a:p>
          <a:p>
            <a:r>
              <a:rPr lang="en-US" sz="2400" dirty="0" smtClean="0">
                <a:sym typeface="Symbol"/>
              </a:rPr>
              <a:t>’</a:t>
            </a:r>
            <a:r>
              <a:rPr lang="en-US" sz="2400" dirty="0" smtClean="0"/>
              <a:t> </a:t>
            </a:r>
            <a:r>
              <a:rPr lang="en-US" sz="2400" dirty="0" smtClean="0"/>
              <a:t>= (</a:t>
            </a:r>
            <a:r>
              <a:rPr lang="en-US" sz="2400" dirty="0" smtClean="0">
                <a:sym typeface="Symbol"/>
              </a:rPr>
              <a:t>’</a:t>
            </a:r>
            <a:r>
              <a:rPr lang="en-US" sz="2400" dirty="0" smtClean="0"/>
              <a:t> </a:t>
            </a:r>
            <a:r>
              <a:rPr lang="en-US" sz="2400" dirty="0" smtClean="0"/>
              <a:t>– 1) </a:t>
            </a:r>
            <a:r>
              <a:rPr lang="en-US" sz="2400" i="1" dirty="0" smtClean="0"/>
              <a:t>A’</a:t>
            </a:r>
          </a:p>
          <a:p>
            <a:pPr algn="just"/>
            <a:r>
              <a:rPr lang="en-US" sz="2100" dirty="0" smtClean="0">
                <a:solidFill>
                  <a:srgbClr val="FFFF00"/>
                </a:solidFill>
              </a:rPr>
              <a:t>The net deviation produced by the prism combination is to be zero.</a:t>
            </a:r>
          </a:p>
          <a:p>
            <a:pPr algn="just"/>
            <a:r>
              <a:rPr lang="en-US" sz="2400" dirty="0" smtClean="0">
                <a:solidFill>
                  <a:srgbClr val="FFFF00"/>
                </a:solidFill>
              </a:rPr>
              <a:t>That is,</a:t>
            </a:r>
            <a:r>
              <a:rPr lang="en-US" sz="2400" dirty="0" smtClean="0"/>
              <a:t> 		</a:t>
            </a:r>
            <a:r>
              <a:rPr lang="en-US" sz="2400" dirty="0" smtClean="0">
                <a:sym typeface="Symbol"/>
              </a:rPr>
              <a:t></a:t>
            </a:r>
            <a:r>
              <a:rPr lang="en-US" sz="2400" dirty="0" smtClean="0"/>
              <a:t> </a:t>
            </a:r>
            <a:r>
              <a:rPr lang="en-US" sz="2400" dirty="0" smtClean="0"/>
              <a:t>= </a:t>
            </a:r>
            <a:r>
              <a:rPr lang="en-US" sz="2400" dirty="0" smtClean="0">
                <a:sym typeface="Symbol"/>
              </a:rPr>
              <a:t>’ = 0</a:t>
            </a:r>
          </a:p>
          <a:p>
            <a:pPr algn="just"/>
            <a:r>
              <a:rPr lang="en-US" sz="2400" i="1" dirty="0" smtClean="0">
                <a:solidFill>
                  <a:srgbClr val="FFFF00"/>
                </a:solidFill>
                <a:sym typeface="Symbol"/>
              </a:rPr>
              <a:t>Or </a:t>
            </a:r>
            <a:r>
              <a:rPr lang="en-US" sz="2400" i="1" dirty="0" smtClean="0">
                <a:sym typeface="Symbol"/>
              </a:rPr>
              <a:t>		(</a:t>
            </a:r>
            <a:r>
              <a:rPr lang="en-US" sz="2400" dirty="0" smtClean="0">
                <a:sym typeface="Symbol"/>
              </a:rPr>
              <a:t></a:t>
            </a:r>
            <a:r>
              <a:rPr lang="en-US" sz="2400" i="1" dirty="0" smtClean="0">
                <a:sym typeface="Symbol"/>
              </a:rPr>
              <a:t> - </a:t>
            </a:r>
            <a:r>
              <a:rPr lang="en-US" sz="2400" dirty="0" smtClean="0">
                <a:sym typeface="Symbol"/>
              </a:rPr>
              <a:t>1</a:t>
            </a:r>
            <a:r>
              <a:rPr lang="en-US" sz="2400" i="1" dirty="0" smtClean="0">
                <a:sym typeface="Symbol"/>
              </a:rPr>
              <a:t>) A + (</a:t>
            </a:r>
            <a:r>
              <a:rPr lang="en-US" sz="2400" dirty="0" smtClean="0">
                <a:sym typeface="Symbol"/>
              </a:rPr>
              <a:t></a:t>
            </a:r>
            <a:r>
              <a:rPr lang="en-US" sz="2400" i="1" dirty="0" smtClean="0">
                <a:sym typeface="Symbol"/>
              </a:rPr>
              <a:t>‘ – </a:t>
            </a:r>
            <a:r>
              <a:rPr lang="en-US" sz="2400" dirty="0" smtClean="0">
                <a:sym typeface="Symbol"/>
              </a:rPr>
              <a:t>1</a:t>
            </a:r>
            <a:r>
              <a:rPr lang="en-US" sz="2400" i="1" dirty="0" smtClean="0">
                <a:sym typeface="Symbol"/>
              </a:rPr>
              <a:t>) A’ </a:t>
            </a:r>
            <a:r>
              <a:rPr lang="en-US" sz="2400" dirty="0" smtClean="0">
                <a:sym typeface="Symbol"/>
              </a:rPr>
              <a:t>= 0 </a:t>
            </a:r>
          </a:p>
          <a:p>
            <a:pPr algn="just"/>
            <a:r>
              <a:rPr lang="en-US" sz="2400" dirty="0" smtClean="0">
                <a:sym typeface="Symbol"/>
              </a:rPr>
              <a:t>	</a:t>
            </a:r>
            <a:endParaRPr lang="en-US" sz="2400" dirty="0" smtClean="0"/>
          </a:p>
          <a:p>
            <a:pPr algn="just"/>
            <a:endParaRPr lang="en-US" sz="2400" dirty="0" smtClean="0"/>
          </a:p>
          <a:p>
            <a:endParaRPr lang="en-US" sz="2400" dirty="0"/>
          </a:p>
        </p:txBody>
      </p:sp>
      <p:pic>
        <p:nvPicPr>
          <p:cNvPr id="3074" name="Picture 2"/>
          <p:cNvPicPr>
            <a:picLocks noChangeAspect="1" noChangeArrowheads="1"/>
          </p:cNvPicPr>
          <p:nvPr/>
        </p:nvPicPr>
        <p:blipFill>
          <a:blip r:embed="rId2"/>
          <a:srcRect/>
          <a:stretch>
            <a:fillRect/>
          </a:stretch>
        </p:blipFill>
        <p:spPr bwMode="auto">
          <a:xfrm>
            <a:off x="2590800" y="5830888"/>
            <a:ext cx="2485784" cy="102711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133600" y="1447800"/>
            <a:ext cx="5119132" cy="2259171"/>
          </a:xfrm>
          <a:prstGeom prst="rect">
            <a:avLst/>
          </a:prstGeom>
          <a:noFill/>
          <a:ln w="9525">
            <a:noFill/>
            <a:miter lim="800000"/>
            <a:headEnd/>
            <a:tailEnd/>
          </a:ln>
          <a:effectLst/>
        </p:spPr>
      </p:pic>
    </p:spTree>
  </p:cSld>
  <p:clrMapOvr>
    <a:masterClrMapping/>
  </p:clrMapOvr>
  <p:transition advTm="15000">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93</TotalTime>
  <Words>459</Words>
  <Application>Microsoft Office PowerPoint</Application>
  <PresentationFormat>On-screen Show (4:3)</PresentationFormat>
  <Paragraphs>40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dISPERSION</vt:lpstr>
      <vt:lpstr>Slide 2</vt:lpstr>
      <vt:lpstr>Slide 3</vt:lpstr>
      <vt:lpstr>Refraction through a prism</vt:lpstr>
      <vt:lpstr>Angular dispersion</vt:lpstr>
      <vt:lpstr>Dispersive power</vt:lpstr>
      <vt:lpstr>Achromatic combination of prisms – deviation without dispersion</vt:lpstr>
      <vt:lpstr>Slide 8</vt:lpstr>
      <vt:lpstr>Dispersion without deviation</vt:lpstr>
      <vt:lpstr>Slide 10</vt:lpstr>
      <vt:lpstr>DIRECT VISION SPECTROSCOPE</vt:lpstr>
      <vt:lpstr>Slide 12</vt:lpstr>
    </vt:vector>
  </TitlesOfParts>
  <Company>ULZ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dISPERSION</dc:title>
  <dc:creator>Kunal</dc:creator>
  <cp:lastModifiedBy>Kunal</cp:lastModifiedBy>
  <cp:revision>11</cp:revision>
  <dcterms:created xsi:type="dcterms:W3CDTF">2015-06-26T16:18:57Z</dcterms:created>
  <dcterms:modified xsi:type="dcterms:W3CDTF">2015-06-27T05:57:40Z</dcterms:modified>
</cp:coreProperties>
</file>