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9" r:id="rId4"/>
    <p:sldId id="260" r:id="rId5"/>
    <p:sldId id="266" r:id="rId6"/>
    <p:sldId id="267" r:id="rId7"/>
    <p:sldId id="268" r:id="rId8"/>
    <p:sldId id="271" r:id="rId9"/>
    <p:sldId id="272" r:id="rId10"/>
    <p:sldId id="273" r:id="rId11"/>
    <p:sldId id="261" r:id="rId12"/>
    <p:sldId id="262" r:id="rId13"/>
    <p:sldId id="274" r:id="rId14"/>
    <p:sldId id="269" r:id="rId15"/>
    <p:sldId id="263" r:id="rId16"/>
    <p:sldId id="264" r:id="rId17"/>
    <p:sldId id="265" r:id="rId18"/>
    <p:sldId id="270"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665F9-ED74-472F-974A-27028D05412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IN"/>
        </a:p>
      </dgm:t>
    </dgm:pt>
    <dgm:pt modelId="{A6F40CBB-8BD7-4307-8B3A-78A24EA4F752}">
      <dgm:prSet/>
      <dgm:spPr/>
      <dgm:t>
        <a:bodyPr/>
        <a:lstStyle/>
        <a:p>
          <a:pPr rtl="0"/>
          <a:r>
            <a:rPr lang="en-US" baseline="0" dirty="0" smtClean="0"/>
            <a:t>THE END</a:t>
          </a:r>
          <a:endParaRPr lang="en-IN" baseline="0" dirty="0"/>
        </a:p>
      </dgm:t>
    </dgm:pt>
    <dgm:pt modelId="{6F80C783-3645-4681-A426-5888E8AB547A}" type="parTrans" cxnId="{8F0FEB28-08D7-47CE-9929-B6DE0AE22274}">
      <dgm:prSet/>
      <dgm:spPr/>
      <dgm:t>
        <a:bodyPr/>
        <a:lstStyle/>
        <a:p>
          <a:endParaRPr lang="en-IN"/>
        </a:p>
      </dgm:t>
    </dgm:pt>
    <dgm:pt modelId="{7D26B527-0D1D-4A51-9DB1-013EA10AE07D}" type="sibTrans" cxnId="{8F0FEB28-08D7-47CE-9929-B6DE0AE22274}">
      <dgm:prSet/>
      <dgm:spPr/>
      <dgm:t>
        <a:bodyPr/>
        <a:lstStyle/>
        <a:p>
          <a:endParaRPr lang="en-IN"/>
        </a:p>
      </dgm:t>
    </dgm:pt>
    <dgm:pt modelId="{F683F3DD-5983-4E06-BD8B-18300EE60497}" type="pres">
      <dgm:prSet presAssocID="{0B6665F9-ED74-472F-974A-27028D054123}" presName="outerComposite" presStyleCnt="0">
        <dgm:presLayoutVars>
          <dgm:chMax val="5"/>
          <dgm:dir/>
          <dgm:resizeHandles val="exact"/>
        </dgm:presLayoutVars>
      </dgm:prSet>
      <dgm:spPr/>
      <dgm:t>
        <a:bodyPr/>
        <a:lstStyle/>
        <a:p>
          <a:endParaRPr lang="en-IN"/>
        </a:p>
      </dgm:t>
    </dgm:pt>
    <dgm:pt modelId="{09FF5AA2-1CBB-43BA-9D77-BA8DE93DFFA0}" type="pres">
      <dgm:prSet presAssocID="{0B6665F9-ED74-472F-974A-27028D054123}" presName="dummyMaxCanvas" presStyleCnt="0">
        <dgm:presLayoutVars/>
      </dgm:prSet>
      <dgm:spPr/>
    </dgm:pt>
    <dgm:pt modelId="{560E20F8-F489-4B69-8FED-A43FA79CD632}" type="pres">
      <dgm:prSet presAssocID="{0B6665F9-ED74-472F-974A-27028D054123}" presName="OneNode_1" presStyleLbl="node1" presStyleIdx="0" presStyleCnt="1" custScaleY="200000" custLinFactNeighborY="-50000">
        <dgm:presLayoutVars>
          <dgm:bulletEnabled val="1"/>
        </dgm:presLayoutVars>
      </dgm:prSet>
      <dgm:spPr/>
      <dgm:t>
        <a:bodyPr/>
        <a:lstStyle/>
        <a:p>
          <a:endParaRPr lang="en-IN"/>
        </a:p>
      </dgm:t>
    </dgm:pt>
  </dgm:ptLst>
  <dgm:cxnLst>
    <dgm:cxn modelId="{1F4DE223-76B2-488A-A2A4-60DAA0E4E286}" type="presOf" srcId="{A6F40CBB-8BD7-4307-8B3A-78A24EA4F752}" destId="{560E20F8-F489-4B69-8FED-A43FA79CD632}" srcOrd="0" destOrd="0" presId="urn:microsoft.com/office/officeart/2005/8/layout/vProcess5"/>
    <dgm:cxn modelId="{8F0FEB28-08D7-47CE-9929-B6DE0AE22274}" srcId="{0B6665F9-ED74-472F-974A-27028D054123}" destId="{A6F40CBB-8BD7-4307-8B3A-78A24EA4F752}" srcOrd="0" destOrd="0" parTransId="{6F80C783-3645-4681-A426-5888E8AB547A}" sibTransId="{7D26B527-0D1D-4A51-9DB1-013EA10AE07D}"/>
    <dgm:cxn modelId="{DD8AB2DA-40F8-45AD-A90A-34C59D2BD55C}" type="presOf" srcId="{0B6665F9-ED74-472F-974A-27028D054123}" destId="{F683F3DD-5983-4E06-BD8B-18300EE60497}" srcOrd="0" destOrd="0" presId="urn:microsoft.com/office/officeart/2005/8/layout/vProcess5"/>
    <dgm:cxn modelId="{B7B281DD-C9C9-43E6-AF4C-8A886E054785}" type="presParOf" srcId="{F683F3DD-5983-4E06-BD8B-18300EE60497}" destId="{09FF5AA2-1CBB-43BA-9D77-BA8DE93DFFA0}" srcOrd="0" destOrd="0" presId="urn:microsoft.com/office/officeart/2005/8/layout/vProcess5"/>
    <dgm:cxn modelId="{19A8DA96-0DAC-476C-8092-0F2D185D9457}" type="presParOf" srcId="{F683F3DD-5983-4E06-BD8B-18300EE60497}" destId="{560E20F8-F489-4B69-8FED-A43FA79CD632}" srcOrd="1"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7EFA4BE-123C-469E-9265-1597D1BDF11B}" type="datetimeFigureOut">
              <a:rPr lang="en-US" smtClean="0"/>
              <a:pPr/>
              <a:t>8/15/2019</a:t>
            </a:fld>
            <a:endParaRPr lang="en-IN"/>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IN"/>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2723207-6C96-4AFC-8B67-0BD4DAA02EC8}"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EFA4BE-123C-469E-9265-1597D1BDF11B}" type="datetimeFigureOut">
              <a:rPr lang="en-US" smtClean="0"/>
              <a:pPr/>
              <a:t>8/15/2019</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2723207-6C96-4AFC-8B67-0BD4DAA02EC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7EFA4BE-123C-469E-9265-1597D1BDF11B}" type="datetimeFigureOut">
              <a:rPr lang="en-US" smtClean="0"/>
              <a:pPr/>
              <a:t>8/15/2019</a:t>
            </a:fld>
            <a:endParaRPr lang="en-IN"/>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IN"/>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2723207-6C96-4AFC-8B67-0BD4DAA02EC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EFA4BE-123C-469E-9265-1597D1BDF11B}" type="datetimeFigureOut">
              <a:rPr lang="en-US" smtClean="0"/>
              <a:pPr/>
              <a:t>8/15/2019</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2723207-6C96-4AFC-8B67-0BD4DAA02EC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7EFA4BE-123C-469E-9265-1597D1BDF11B}" type="datetimeFigureOut">
              <a:rPr lang="en-US" smtClean="0"/>
              <a:pPr/>
              <a:t>8/15/2019</a:t>
            </a:fld>
            <a:endParaRPr lang="en-IN"/>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IN"/>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2723207-6C96-4AFC-8B67-0BD4DAA02EC8}"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EFA4BE-123C-469E-9265-1597D1BDF11B}" type="datetimeFigureOut">
              <a:rPr lang="en-US" smtClean="0"/>
              <a:pPr/>
              <a:t>8/15/2019</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2723207-6C96-4AFC-8B67-0BD4DAA02EC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EFA4BE-123C-469E-9265-1597D1BDF11B}" type="datetimeFigureOut">
              <a:rPr lang="en-US" smtClean="0"/>
              <a:pPr/>
              <a:t>8/15/2019</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92723207-6C96-4AFC-8B67-0BD4DAA02EC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EFA4BE-123C-469E-9265-1597D1BDF11B}" type="datetimeFigureOut">
              <a:rPr lang="en-US" smtClean="0"/>
              <a:pPr/>
              <a:t>8/15/2019</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92723207-6C96-4AFC-8B67-0BD4DAA02EC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7EFA4BE-123C-469E-9265-1597D1BDF11B}" type="datetimeFigureOut">
              <a:rPr lang="en-US" smtClean="0"/>
              <a:pPr/>
              <a:t>8/15/2019</a:t>
            </a:fld>
            <a:endParaRPr lang="en-IN"/>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IN"/>
          </a:p>
        </p:txBody>
      </p:sp>
      <p:sp>
        <p:nvSpPr>
          <p:cNvPr id="4" name="Slide Number Placeholder 3"/>
          <p:cNvSpPr>
            <a:spLocks noGrp="1"/>
          </p:cNvSpPr>
          <p:nvPr>
            <p:ph type="sldNum" sz="quarter" idx="12"/>
          </p:nvPr>
        </p:nvSpPr>
        <p:spPr/>
        <p:txBody>
          <a:bodyPr/>
          <a:lstStyle>
            <a:extLst/>
          </a:lstStyle>
          <a:p>
            <a:fld id="{92723207-6C96-4AFC-8B67-0BD4DAA02EC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EFA4BE-123C-469E-9265-1597D1BDF11B}" type="datetimeFigureOut">
              <a:rPr lang="en-US" smtClean="0"/>
              <a:pPr/>
              <a:t>8/15/2019</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2723207-6C96-4AFC-8B67-0BD4DAA02EC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7EFA4BE-123C-469E-9265-1597D1BDF11B}" type="datetimeFigureOut">
              <a:rPr lang="en-US" smtClean="0"/>
              <a:pPr/>
              <a:t>8/15/2019</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2723207-6C96-4AFC-8B67-0BD4DAA02EC8}" type="slidenum">
              <a:rPr lang="en-IN" smtClean="0"/>
              <a:pPr/>
              <a:t>‹#›</a:t>
            </a:fld>
            <a:endParaRPr lang="en-IN"/>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7EFA4BE-123C-469E-9265-1597D1BDF11B}" type="datetimeFigureOut">
              <a:rPr lang="en-US" smtClean="0"/>
              <a:pPr/>
              <a:t>8/15/2019</a:t>
            </a:fld>
            <a:endParaRPr lang="en-IN"/>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IN"/>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2723207-6C96-4AFC-8B67-0BD4DAA02EC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Entropy</a:t>
            </a:r>
            <a:endParaRPr lang="en-IN" dirty="0"/>
          </a:p>
        </p:txBody>
      </p:sp>
      <p:sp>
        <p:nvSpPr>
          <p:cNvPr id="3" name="Subtitle 2"/>
          <p:cNvSpPr>
            <a:spLocks noGrp="1"/>
          </p:cNvSpPr>
          <p:nvPr>
            <p:ph type="subTitle" idx="1"/>
          </p:nvPr>
        </p:nvSpPr>
        <p:spPr/>
        <p:txBody>
          <a:bodyPr/>
          <a:lstStyle/>
          <a:p>
            <a:pPr algn="ctr"/>
            <a:r>
              <a:rPr lang="en-US" dirty="0" err="1" smtClean="0"/>
              <a:t>Atreyi</a:t>
            </a:r>
            <a:r>
              <a:rPr lang="en-US" dirty="0" smtClean="0"/>
              <a:t> Paul </a:t>
            </a:r>
          </a:p>
          <a:p>
            <a:pPr algn="ctr"/>
            <a:r>
              <a:rPr lang="en-US" dirty="0" smtClean="0"/>
              <a:t>Department of Physics</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h07a-entropy-14-638.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ntropy-10-638.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ntropy-11-638.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Principle of INCREASE OF entropy</a:t>
            </a:r>
          </a:p>
        </p:txBody>
      </p:sp>
      <p:sp>
        <p:nvSpPr>
          <p:cNvPr id="3" name="Content Placeholder 2"/>
          <p:cNvSpPr>
            <a:spLocks noGrp="1"/>
          </p:cNvSpPr>
          <p:nvPr>
            <p:ph idx="1"/>
          </p:nvPr>
        </p:nvSpPr>
        <p:spPr/>
        <p:txBody>
          <a:bodyPr>
            <a:normAutofit fontScale="85000" lnSpcReduction="10000"/>
          </a:bodyPr>
          <a:lstStyle/>
          <a:p>
            <a:r>
              <a:rPr lang="en-IN" dirty="0" smtClean="0"/>
              <a:t>Thus the </a:t>
            </a:r>
            <a:r>
              <a:rPr lang="en-IN" b="1" dirty="0" smtClean="0"/>
              <a:t>Increase</a:t>
            </a:r>
            <a:r>
              <a:rPr lang="en-IN" dirty="0" smtClean="0"/>
              <a:t> in </a:t>
            </a:r>
            <a:r>
              <a:rPr lang="en-IN" b="1" dirty="0" smtClean="0"/>
              <a:t>Entropy Principle</a:t>
            </a:r>
            <a:r>
              <a:rPr lang="en-IN" dirty="0" smtClean="0"/>
              <a:t> states that for any process total </a:t>
            </a:r>
            <a:r>
              <a:rPr lang="en-IN" b="1" dirty="0" smtClean="0"/>
              <a:t>change</a:t>
            </a:r>
            <a:r>
              <a:rPr lang="en-IN" dirty="0" smtClean="0"/>
              <a:t> in </a:t>
            </a:r>
            <a:r>
              <a:rPr lang="en-IN" b="1" dirty="0" smtClean="0"/>
              <a:t>entropy</a:t>
            </a:r>
            <a:r>
              <a:rPr lang="en-IN" dirty="0" smtClean="0"/>
              <a:t> of a system together with its enclosing adiabatic surroundings is always greater than or equal to zero.</a:t>
            </a:r>
          </a:p>
          <a:p>
            <a:r>
              <a:rPr lang="en-IN" b="1" dirty="0" smtClean="0"/>
              <a:t> Irreversible or spontaneous processes can occur only in that direction for which the entropy of the universe or that of an isolated system, increases. These processes cannot occur in the direction of decreasing entropy.</a:t>
            </a:r>
          </a:p>
          <a:p>
            <a:r>
              <a:rPr lang="en-IN" dirty="0" smtClean="0"/>
              <a:t> </a:t>
            </a:r>
          </a:p>
          <a:p>
            <a:r>
              <a:rPr lang="en-IN" dirty="0" smtClean="0"/>
              <a:t>For an isolated system, </a:t>
            </a:r>
          </a:p>
          <a:p>
            <a:r>
              <a:rPr lang="en-IN" dirty="0" err="1" smtClean="0"/>
              <a:t>δS</a:t>
            </a:r>
            <a:r>
              <a:rPr lang="en-IN" dirty="0" smtClean="0"/>
              <a:t> &gt; 0, for irreversible processes</a:t>
            </a:r>
          </a:p>
          <a:p>
            <a:r>
              <a:rPr lang="en-IN" dirty="0" err="1" smtClean="0"/>
              <a:t>δS</a:t>
            </a:r>
            <a:r>
              <a:rPr lang="en-IN" dirty="0" smtClean="0"/>
              <a:t> = 0, for reversible processes</a:t>
            </a:r>
          </a:p>
          <a:p>
            <a:r>
              <a:rPr lang="en-IN" dirty="0" err="1" smtClean="0"/>
              <a:t>δS</a:t>
            </a:r>
            <a:r>
              <a:rPr lang="en-IN" dirty="0" smtClean="0"/>
              <a:t> &lt; 0, the process is impossible</a:t>
            </a:r>
          </a:p>
          <a:p>
            <a:endParaRPr lang="en-IN" dirty="0" smtClean="0"/>
          </a:p>
          <a:p>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 name="Content Placeholder 7" descr="thermal-power-plant-and-is-cycle-and-how-to-work-19-638.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ntropy-12-638.jpg"/>
          <p:cNvPicPr>
            <a:picLocks noGrp="1" noChangeAspect="1"/>
          </p:cNvPicPr>
          <p:nvPr>
            <p:ph idx="1"/>
          </p:nvPr>
        </p:nvPicPr>
        <p:blipFill>
          <a:blip r:embed="rId2"/>
          <a:stretch>
            <a:fillRect/>
          </a:stretch>
        </p:blipFill>
        <p:spPr>
          <a:xfrm>
            <a:off x="-357222" y="-267917"/>
            <a:ext cx="9501222" cy="712591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ntropy-change-during-thermodynamic-process-35-638.jpg"/>
          <p:cNvPicPr>
            <a:picLocks noGrp="1" noChangeAspect="1"/>
          </p:cNvPicPr>
          <p:nvPr>
            <p:ph idx="1"/>
          </p:nvPr>
        </p:nvPicPr>
        <p:blipFill>
          <a:blip r:embed="rId2"/>
          <a:stretch>
            <a:fillRect/>
          </a:stretch>
        </p:blipFill>
        <p:spPr>
          <a:xfrm>
            <a:off x="0" y="71462"/>
            <a:ext cx="9144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descr="entropy-change-during-thermodynamic-process-36-638.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1143000"/>
          </a:xfrm>
        </p:spPr>
        <p:txBody>
          <a:bodyPr/>
          <a:lstStyle/>
          <a:p>
            <a:pPr algn="ctr"/>
            <a:r>
              <a:rPr lang="en-US" dirty="0" smtClean="0"/>
              <a:t>BLACK HOLE &amp; ENTROPY</a:t>
            </a:r>
            <a:endParaRPr lang="en-IN" dirty="0"/>
          </a:p>
        </p:txBody>
      </p:sp>
      <p:pic>
        <p:nvPicPr>
          <p:cNvPr id="4" name="Content Placeholder 3" descr="Picture1.png"/>
          <p:cNvPicPr>
            <a:picLocks noGrp="1" noChangeAspect="1"/>
          </p:cNvPicPr>
          <p:nvPr>
            <p:ph idx="1"/>
          </p:nvPr>
        </p:nvPicPr>
        <p:blipFill>
          <a:blip r:embed="rId2"/>
          <a:stretch>
            <a:fillRect/>
          </a:stretch>
        </p:blipFill>
        <p:spPr>
          <a:xfrm>
            <a:off x="631332" y="1609725"/>
            <a:ext cx="6890736" cy="484663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idx="1"/>
          </p:nvPr>
        </p:nvGraphicFramePr>
        <p:xfrm>
          <a:off x="0" y="0"/>
          <a:ext cx="81439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ntropy-3-638.jpg"/>
          <p:cNvPicPr>
            <a:picLocks noGrp="1" noChangeAspect="1"/>
          </p:cNvPicPr>
          <p:nvPr>
            <p:ph idx="1"/>
          </p:nvPr>
        </p:nvPicPr>
        <p:blipFill>
          <a:blip r:embed="rId2"/>
          <a:stretch>
            <a:fillRect/>
          </a:stretch>
        </p:blipFill>
        <p:spPr>
          <a:xfrm>
            <a:off x="0" y="0"/>
            <a:ext cx="8215338"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descr="entropy-5-638.jpg"/>
          <p:cNvPicPr>
            <a:picLocks noGrp="1" noChangeAspect="1"/>
          </p:cNvPicPr>
          <p:nvPr>
            <p:ph idx="1"/>
          </p:nvPr>
        </p:nvPicPr>
        <p:blipFill>
          <a:blip r:embed="rId2"/>
          <a:stretch>
            <a:fillRect/>
          </a:stretch>
        </p:blipFill>
        <p:spPr>
          <a:xfrm>
            <a:off x="-214346" y="48506"/>
            <a:ext cx="9358346" cy="723812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ntropy-6-638.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t-entropy-clausius-theorem-6-638.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t-entropy-clausius-theorem-7-638.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t-entropy-clausius-theorem-8-638.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h07a-entropy-12-638.jpg"/>
          <p:cNvPicPr>
            <a:picLocks noGrp="1" noChangeAspect="1"/>
          </p:cNvPicPr>
          <p:nvPr>
            <p:ph idx="1"/>
          </p:nvPr>
        </p:nvPicPr>
        <p:blipFill>
          <a:blip r:embed="rId2"/>
          <a:stretch>
            <a:fillRect/>
          </a:stretch>
        </p:blipFill>
        <p:spPr>
          <a:xfrm>
            <a:off x="0" y="1"/>
            <a:ext cx="9144000" cy="685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h07a-entropy-13-638.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159</TotalTime>
  <Words>19</Words>
  <Application>Microsoft Office PowerPoint</Application>
  <PresentationFormat>On-screen Show (4:3)</PresentationFormat>
  <Paragraphs>13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Opulent</vt:lpstr>
      <vt:lpstr>Entropy</vt:lpstr>
      <vt:lpstr>Slide 2</vt:lpstr>
      <vt:lpstr>Slide 3</vt:lpstr>
      <vt:lpstr>Slide 4</vt:lpstr>
      <vt:lpstr>Slide 5</vt:lpstr>
      <vt:lpstr>Slide 6</vt:lpstr>
      <vt:lpstr>Slide 7</vt:lpstr>
      <vt:lpstr>Slide 8</vt:lpstr>
      <vt:lpstr>Slide 9</vt:lpstr>
      <vt:lpstr>Slide 10</vt:lpstr>
      <vt:lpstr>Slide 11</vt:lpstr>
      <vt:lpstr>Slide 12</vt:lpstr>
      <vt:lpstr>Principle of INCREASE OF entropy</vt:lpstr>
      <vt:lpstr>Slide 14</vt:lpstr>
      <vt:lpstr>Slide 15</vt:lpstr>
      <vt:lpstr>Slide 16</vt:lpstr>
      <vt:lpstr>Slide 17</vt:lpstr>
      <vt:lpstr>BLACK HOLE &amp; ENTROPY</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Sujay Pal</dc:creator>
  <cp:lastModifiedBy>Sujay Pal</cp:lastModifiedBy>
  <cp:revision>21</cp:revision>
  <dcterms:created xsi:type="dcterms:W3CDTF">2019-06-26T14:39:58Z</dcterms:created>
  <dcterms:modified xsi:type="dcterms:W3CDTF">2019-08-15T16:36:17Z</dcterms:modified>
</cp:coreProperties>
</file>